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31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65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33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91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22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11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71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48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13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85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94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6DB96-981B-40D4-82F2-5764F7C4707E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C767D-C402-4017-866E-BBE496B71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63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081" y="322878"/>
            <a:ext cx="9017000" cy="212504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4027" y="2672060"/>
            <a:ext cx="695876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Биточки из курицы </a:t>
            </a:r>
          </a:p>
          <a:p>
            <a:pPr algn="ctr"/>
            <a:r>
              <a:rPr lang="ru-RU" sz="5400" b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  <a:p>
            <a:pPr algn="ctr"/>
            <a:r>
              <a:rPr lang="ru-RU" sz="5400" b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рис с овощами</a:t>
            </a:r>
            <a:endParaRPr lang="ru-RU" sz="5400" b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870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09829" y="-114300"/>
            <a:ext cx="45993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Bahnschrift SemiLight Condensed" panose="020B0502040204020203" pitchFamily="34" charset="0"/>
                <a:cs typeface="Arial" panose="020B0604020202020204" pitchFamily="34" charset="0"/>
              </a:rPr>
              <a:t>Биточки из курицы</a:t>
            </a:r>
            <a:endParaRPr lang="ru-RU" sz="5400" b="1" i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Bahnschrift SemiLigh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01412" y="-114300"/>
            <a:ext cx="3340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ЗАВТРАК</a:t>
            </a:r>
            <a:endParaRPr lang="ru-RU" sz="5400" b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918074"/>
              </p:ext>
            </p:extLst>
          </p:nvPr>
        </p:nvGraphicFramePr>
        <p:xfrm>
          <a:off x="3116382" y="1145670"/>
          <a:ext cx="7109069" cy="16954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76586">
                  <a:extLst>
                    <a:ext uri="{9D8B030D-6E8A-4147-A177-3AD203B41FA5}">
                      <a16:colId xmlns:a16="http://schemas.microsoft.com/office/drawing/2014/main" val="1129436335"/>
                    </a:ext>
                  </a:extLst>
                </a:gridCol>
                <a:gridCol w="2901461">
                  <a:extLst>
                    <a:ext uri="{9D8B030D-6E8A-4147-A177-3AD203B41FA5}">
                      <a16:colId xmlns:a16="http://schemas.microsoft.com/office/drawing/2014/main" val="2729214534"/>
                    </a:ext>
                  </a:extLst>
                </a:gridCol>
                <a:gridCol w="2031022">
                  <a:extLst>
                    <a:ext uri="{9D8B030D-6E8A-4147-A177-3AD203B41FA5}">
                      <a16:colId xmlns:a16="http://schemas.microsoft.com/office/drawing/2014/main" val="2637544195"/>
                    </a:ext>
                  </a:extLst>
                </a:gridCol>
              </a:tblGrid>
              <a:tr h="1531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сырья и продуктов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 сырья и продуктов на 1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90 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84551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БРУТТО, КГ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НЕТТО, КГ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628065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Филе куриное охлажденное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0,072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0,071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1584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Хлеб пшеничный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0,012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0,012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233127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Лук репчатый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0,006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0,005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090129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Масло растительное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387741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Соль йодированная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0,0003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0,0003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560758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Яйцо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0,0120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0,0120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43502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Сухари панировочные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80907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Выход готового блюда, 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706048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46131" y="807116"/>
            <a:ext cx="1249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Рецептура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1669" y="2862442"/>
            <a:ext cx="892712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Технологический процесс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Мясо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зачищают от сухожилий и грубой соединительной ткани, нарезают на куски, измельчают на мясорубке. Затем добавляют черствый хлеб, замоченный в молоке или воде, лук репчатый и вторично пропускают через мясорубку. В котлетную массу добавляют соль, выбивают и разделывают изделия (котлеты, биточки, шницели). Сформованные изделия панируют в сухарях, укладывают на противень, гастроемкость, смазанные маслом подсолнечным, и доводят до готовности в жарочном шкафу, пароконвектомате при t = 165°С, 14 мин.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643225"/>
              </p:ext>
            </p:extLst>
          </p:nvPr>
        </p:nvGraphicFramePr>
        <p:xfrm>
          <a:off x="3550208" y="4830367"/>
          <a:ext cx="8531486" cy="16859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416">
                  <a:extLst>
                    <a:ext uri="{9D8B030D-6E8A-4147-A177-3AD203B41FA5}">
                      <a16:colId xmlns:a16="http://schemas.microsoft.com/office/drawing/2014/main" val="1982859580"/>
                    </a:ext>
                  </a:extLst>
                </a:gridCol>
                <a:gridCol w="846416">
                  <a:extLst>
                    <a:ext uri="{9D8B030D-6E8A-4147-A177-3AD203B41FA5}">
                      <a16:colId xmlns:a16="http://schemas.microsoft.com/office/drawing/2014/main" val="2121204316"/>
                    </a:ext>
                  </a:extLst>
                </a:gridCol>
                <a:gridCol w="744521">
                  <a:extLst>
                    <a:ext uri="{9D8B030D-6E8A-4147-A177-3AD203B41FA5}">
                      <a16:colId xmlns:a16="http://schemas.microsoft.com/office/drawing/2014/main" val="891290995"/>
                    </a:ext>
                  </a:extLst>
                </a:gridCol>
                <a:gridCol w="1005501">
                  <a:extLst>
                    <a:ext uri="{9D8B030D-6E8A-4147-A177-3AD203B41FA5}">
                      <a16:colId xmlns:a16="http://schemas.microsoft.com/office/drawing/2014/main" val="730568217"/>
                    </a:ext>
                  </a:extLst>
                </a:gridCol>
                <a:gridCol w="846416">
                  <a:extLst>
                    <a:ext uri="{9D8B030D-6E8A-4147-A177-3AD203B41FA5}">
                      <a16:colId xmlns:a16="http://schemas.microsoft.com/office/drawing/2014/main" val="365298009"/>
                    </a:ext>
                  </a:extLst>
                </a:gridCol>
                <a:gridCol w="846416">
                  <a:extLst>
                    <a:ext uri="{9D8B030D-6E8A-4147-A177-3AD203B41FA5}">
                      <a16:colId xmlns:a16="http://schemas.microsoft.com/office/drawing/2014/main" val="839345173"/>
                    </a:ext>
                  </a:extLst>
                </a:gridCol>
                <a:gridCol w="840697">
                  <a:extLst>
                    <a:ext uri="{9D8B030D-6E8A-4147-A177-3AD203B41FA5}">
                      <a16:colId xmlns:a16="http://schemas.microsoft.com/office/drawing/2014/main" val="825067061"/>
                    </a:ext>
                  </a:extLst>
                </a:gridCol>
                <a:gridCol w="846416">
                  <a:extLst>
                    <a:ext uri="{9D8B030D-6E8A-4147-A177-3AD203B41FA5}">
                      <a16:colId xmlns:a16="http://schemas.microsoft.com/office/drawing/2014/main" val="380951915"/>
                    </a:ext>
                  </a:extLst>
                </a:gridCol>
                <a:gridCol w="840697">
                  <a:extLst>
                    <a:ext uri="{9D8B030D-6E8A-4147-A177-3AD203B41FA5}">
                      <a16:colId xmlns:a16="http://schemas.microsoft.com/office/drawing/2014/main" val="1219741203"/>
                    </a:ext>
                  </a:extLst>
                </a:gridCol>
                <a:gridCol w="867990">
                  <a:extLst>
                    <a:ext uri="{9D8B030D-6E8A-4147-A177-3AD203B41FA5}">
                      <a16:colId xmlns:a16="http://schemas.microsoft.com/office/drawing/2014/main" val="167453717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Белки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Жиры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Углеводы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Калорийность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</a:t>
                      </a:r>
                      <a:endParaRPr lang="en-US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  <a:endParaRPr lang="en-US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 </a:t>
                      </a:r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B1</a:t>
                      </a:r>
                      <a:endParaRPr lang="en-US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 </a:t>
                      </a:r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B2</a:t>
                      </a:r>
                      <a:endParaRPr lang="en-US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 А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 Е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400685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ккал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74768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13,24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5,01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7,49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125,03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0,12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877938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 С 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 РР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Йод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Калий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Магний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Натрий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Омега 6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Пищевые волокна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Селен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Фосфор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72392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067312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0,09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144,35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16,41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46,00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0,55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0,66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115,32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65803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цинк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6995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082324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0,11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1616139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66747" y="4462880"/>
            <a:ext cx="21125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Пищевая ценность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2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1412" y="-114300"/>
            <a:ext cx="3340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ЗАВТРАК</a:t>
            </a:r>
            <a:endParaRPr lang="ru-RU" sz="5400" b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81392" y="-114300"/>
            <a:ext cx="39902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Bahnschrift SemiLight Condensed" panose="020B0502040204020203" pitchFamily="34" charset="0"/>
                <a:cs typeface="Arial" panose="020B0604020202020204" pitchFamily="34" charset="0"/>
              </a:rPr>
              <a:t>Рис с овощами</a:t>
            </a:r>
            <a:endParaRPr lang="ru-RU" sz="5400" b="1" i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Bahnschrift SemiLigh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46131" y="807116"/>
            <a:ext cx="1249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Рецептура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40769" y="4735763"/>
            <a:ext cx="21125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Пищевая ценность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338138"/>
              </p:ext>
            </p:extLst>
          </p:nvPr>
        </p:nvGraphicFramePr>
        <p:xfrm>
          <a:off x="3484684" y="1130755"/>
          <a:ext cx="6512170" cy="16954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21624">
                  <a:extLst>
                    <a:ext uri="{9D8B030D-6E8A-4147-A177-3AD203B41FA5}">
                      <a16:colId xmlns:a16="http://schemas.microsoft.com/office/drawing/2014/main" val="1752996802"/>
                    </a:ext>
                  </a:extLst>
                </a:gridCol>
                <a:gridCol w="1670538">
                  <a:extLst>
                    <a:ext uri="{9D8B030D-6E8A-4147-A177-3AD203B41FA5}">
                      <a16:colId xmlns:a16="http://schemas.microsoft.com/office/drawing/2014/main" val="995586330"/>
                    </a:ext>
                  </a:extLst>
                </a:gridCol>
                <a:gridCol w="1820008">
                  <a:extLst>
                    <a:ext uri="{9D8B030D-6E8A-4147-A177-3AD203B41FA5}">
                      <a16:colId xmlns:a16="http://schemas.microsoft.com/office/drawing/2014/main" val="2738233290"/>
                    </a:ext>
                  </a:extLst>
                </a:gridCol>
              </a:tblGrid>
              <a:tr h="16192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сырья и продуктов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 сырья и продуктов на 1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150 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74792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БРУТТО, КГ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НЕТТО, КГ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030728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Крупа рисовая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0,045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0,045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334062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Кукуруза консервированная с учетом заливки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0,01125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0,01125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34898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Горошек консервированная с учетом заливки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0,01125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0,01125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17452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Морковь столовая свежая сырая очищенная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0,01155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0,01155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7070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Масло растительное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05195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Вода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0,063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0,063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18998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Соль йодированная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0,0003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0,0003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702234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Выход готового блюда, 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051564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08384" y="2889104"/>
            <a:ext cx="8751277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Технологический процесс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Нарезают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морковь кубиками,припускают в небольшом количестве воды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Приготовленный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рис засыпают в кипящую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подсоленную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воду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добавляют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масло сливочное и припускают при слабом кипении до готовности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помешивая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В припущенный до готовности рис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добавляют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нарезанную морковь и продолжают припускание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конце варки ,за 10 минут до готовности риса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добавляют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подготовленную кукурузу и горошек и тщательно перемешивают. Оставшуюся часть масла сливочного доводят до кипения и заправляют рис с горошком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кукурузой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 морковью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Когда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каша загустеет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перемешивание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прекращают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закрывают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крышкой и дают каше упреть в течении 1-го часа.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173146"/>
              </p:ext>
            </p:extLst>
          </p:nvPr>
        </p:nvGraphicFramePr>
        <p:xfrm>
          <a:off x="3981925" y="5090945"/>
          <a:ext cx="7852524" cy="15163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48339">
                  <a:extLst>
                    <a:ext uri="{9D8B030D-6E8A-4147-A177-3AD203B41FA5}">
                      <a16:colId xmlns:a16="http://schemas.microsoft.com/office/drawing/2014/main" val="3544831829"/>
                    </a:ext>
                  </a:extLst>
                </a:gridCol>
                <a:gridCol w="748339">
                  <a:extLst>
                    <a:ext uri="{9D8B030D-6E8A-4147-A177-3AD203B41FA5}">
                      <a16:colId xmlns:a16="http://schemas.microsoft.com/office/drawing/2014/main" val="2379939233"/>
                    </a:ext>
                  </a:extLst>
                </a:gridCol>
                <a:gridCol w="748339">
                  <a:extLst>
                    <a:ext uri="{9D8B030D-6E8A-4147-A177-3AD203B41FA5}">
                      <a16:colId xmlns:a16="http://schemas.microsoft.com/office/drawing/2014/main" val="4190627787"/>
                    </a:ext>
                  </a:extLst>
                </a:gridCol>
                <a:gridCol w="894827">
                  <a:extLst>
                    <a:ext uri="{9D8B030D-6E8A-4147-A177-3AD203B41FA5}">
                      <a16:colId xmlns:a16="http://schemas.microsoft.com/office/drawing/2014/main" val="1713488992"/>
                    </a:ext>
                  </a:extLst>
                </a:gridCol>
                <a:gridCol w="601851">
                  <a:extLst>
                    <a:ext uri="{9D8B030D-6E8A-4147-A177-3AD203B41FA5}">
                      <a16:colId xmlns:a16="http://schemas.microsoft.com/office/drawing/2014/main" val="3760674212"/>
                    </a:ext>
                  </a:extLst>
                </a:gridCol>
                <a:gridCol w="748339">
                  <a:extLst>
                    <a:ext uri="{9D8B030D-6E8A-4147-A177-3AD203B41FA5}">
                      <a16:colId xmlns:a16="http://schemas.microsoft.com/office/drawing/2014/main" val="60303116"/>
                    </a:ext>
                  </a:extLst>
                </a:gridCol>
                <a:gridCol w="743282">
                  <a:extLst>
                    <a:ext uri="{9D8B030D-6E8A-4147-A177-3AD203B41FA5}">
                      <a16:colId xmlns:a16="http://schemas.microsoft.com/office/drawing/2014/main" val="702285051"/>
                    </a:ext>
                  </a:extLst>
                </a:gridCol>
                <a:gridCol w="748339">
                  <a:extLst>
                    <a:ext uri="{9D8B030D-6E8A-4147-A177-3AD203B41FA5}">
                      <a16:colId xmlns:a16="http://schemas.microsoft.com/office/drawing/2014/main" val="862742238"/>
                    </a:ext>
                  </a:extLst>
                </a:gridCol>
                <a:gridCol w="948064">
                  <a:extLst>
                    <a:ext uri="{9D8B030D-6E8A-4147-A177-3AD203B41FA5}">
                      <a16:colId xmlns:a16="http://schemas.microsoft.com/office/drawing/2014/main" val="749800341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70969094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Белки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Жиры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Углеводы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Калорийность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effectLst/>
                        </a:rPr>
                        <a:t>Ca</a:t>
                      </a:r>
                      <a:endParaRPr lang="en-US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effectLst/>
                        </a:rPr>
                        <a:t>Fe</a:t>
                      </a:r>
                      <a:endParaRPr lang="en-US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Витамин </a:t>
                      </a:r>
                      <a:r>
                        <a:rPr lang="en-US" sz="1050" b="1" u="none" strike="noStrike" dirty="0">
                          <a:effectLst/>
                        </a:rPr>
                        <a:t>B1</a:t>
                      </a:r>
                      <a:endParaRPr lang="en-US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Витамин </a:t>
                      </a:r>
                      <a:r>
                        <a:rPr lang="en-US" sz="1050" b="1" u="none" strike="noStrike" dirty="0">
                          <a:effectLst/>
                        </a:rPr>
                        <a:t>B2</a:t>
                      </a:r>
                      <a:endParaRPr lang="en-US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Витамин А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Витамин Е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166048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г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г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г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ккал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мкг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9874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3,75</a:t>
                      </a:r>
                      <a:endParaRPr lang="ru-RU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3,90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33,30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180,45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19553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Витамин С 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В-каротин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Йод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Калий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Магний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Натрий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Омега 3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Омега 6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Пищевые волокна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РЭ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4236852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мкг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мкг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г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мкг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0533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35972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Селен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Фосфор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цинк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42786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мкг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effectLst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3447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65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1220" y="-114300"/>
            <a:ext cx="3340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ЗАВТРАК</a:t>
            </a:r>
            <a:endParaRPr lang="ru-RU" sz="5400" b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02260" y="-114300"/>
            <a:ext cx="46232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Bahnschrift SemiLight Condensed" panose="020B0502040204020203" pitchFamily="34" charset="0"/>
                <a:cs typeface="Arial" panose="020B0604020202020204" pitchFamily="34" charset="0"/>
              </a:rPr>
              <a:t>Чай с шиповником</a:t>
            </a:r>
            <a:endParaRPr lang="ru-RU" sz="5400" b="1" i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Bahnschrift SemiLight Condensed" panose="020B050204020402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112854"/>
              </p:ext>
            </p:extLst>
          </p:nvPr>
        </p:nvGraphicFramePr>
        <p:xfrm>
          <a:off x="3344449" y="1147584"/>
          <a:ext cx="6256217" cy="13335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02963">
                  <a:extLst>
                    <a:ext uri="{9D8B030D-6E8A-4147-A177-3AD203B41FA5}">
                      <a16:colId xmlns:a16="http://schemas.microsoft.com/office/drawing/2014/main" val="128296443"/>
                    </a:ext>
                  </a:extLst>
                </a:gridCol>
                <a:gridCol w="2013439">
                  <a:extLst>
                    <a:ext uri="{9D8B030D-6E8A-4147-A177-3AD203B41FA5}">
                      <a16:colId xmlns:a16="http://schemas.microsoft.com/office/drawing/2014/main" val="1785842482"/>
                    </a:ext>
                  </a:extLst>
                </a:gridCol>
                <a:gridCol w="2039815">
                  <a:extLst>
                    <a:ext uri="{9D8B030D-6E8A-4147-A177-3AD203B41FA5}">
                      <a16:colId xmlns:a16="http://schemas.microsoft.com/office/drawing/2014/main" val="2773292190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сырья и продуктов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 сырья и продуктов на 1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200 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26056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БРУТТО, КГ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НЕТТО, КГ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82320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Чай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89440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Вода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0,200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0,200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66436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Сахар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0,011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0,011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8881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Шиповник сухой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50595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Выход готового блюда, 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321135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47772" y="809030"/>
            <a:ext cx="1249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Рецептура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49957" y="2513560"/>
            <a:ext cx="672025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Технологический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процесс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Чай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 подготовленные плоды шиповника заливают кипятком, варят в закрытой посуде при слабом кипении в течение 5-10 минут. Отвар настаивают, после этого процеживают, добавляют сахар, доводят до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кипения.                                             </a:t>
            </a:r>
            <a:r>
              <a:rPr lang="ru-RU" dirty="0">
                <a:latin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530199"/>
              </p:ext>
            </p:extLst>
          </p:nvPr>
        </p:nvGraphicFramePr>
        <p:xfrm>
          <a:off x="3033348" y="3878258"/>
          <a:ext cx="8959362" cy="128206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7180">
                  <a:extLst>
                    <a:ext uri="{9D8B030D-6E8A-4147-A177-3AD203B41FA5}">
                      <a16:colId xmlns:a16="http://schemas.microsoft.com/office/drawing/2014/main" val="1293868051"/>
                    </a:ext>
                  </a:extLst>
                </a:gridCol>
                <a:gridCol w="887180">
                  <a:extLst>
                    <a:ext uri="{9D8B030D-6E8A-4147-A177-3AD203B41FA5}">
                      <a16:colId xmlns:a16="http://schemas.microsoft.com/office/drawing/2014/main" val="2420904034"/>
                    </a:ext>
                  </a:extLst>
                </a:gridCol>
                <a:gridCol w="887180">
                  <a:extLst>
                    <a:ext uri="{9D8B030D-6E8A-4147-A177-3AD203B41FA5}">
                      <a16:colId xmlns:a16="http://schemas.microsoft.com/office/drawing/2014/main" val="2644911983"/>
                    </a:ext>
                  </a:extLst>
                </a:gridCol>
                <a:gridCol w="1031228">
                  <a:extLst>
                    <a:ext uri="{9D8B030D-6E8A-4147-A177-3AD203B41FA5}">
                      <a16:colId xmlns:a16="http://schemas.microsoft.com/office/drawing/2014/main" val="806982520"/>
                    </a:ext>
                  </a:extLst>
                </a:gridCol>
                <a:gridCol w="803078">
                  <a:extLst>
                    <a:ext uri="{9D8B030D-6E8A-4147-A177-3AD203B41FA5}">
                      <a16:colId xmlns:a16="http://schemas.microsoft.com/office/drawing/2014/main" val="2021176922"/>
                    </a:ext>
                  </a:extLst>
                </a:gridCol>
                <a:gridCol w="887180">
                  <a:extLst>
                    <a:ext uri="{9D8B030D-6E8A-4147-A177-3AD203B41FA5}">
                      <a16:colId xmlns:a16="http://schemas.microsoft.com/office/drawing/2014/main" val="3201020882"/>
                    </a:ext>
                  </a:extLst>
                </a:gridCol>
                <a:gridCol w="881184">
                  <a:extLst>
                    <a:ext uri="{9D8B030D-6E8A-4147-A177-3AD203B41FA5}">
                      <a16:colId xmlns:a16="http://schemas.microsoft.com/office/drawing/2014/main" val="338788391"/>
                    </a:ext>
                  </a:extLst>
                </a:gridCol>
                <a:gridCol w="887180">
                  <a:extLst>
                    <a:ext uri="{9D8B030D-6E8A-4147-A177-3AD203B41FA5}">
                      <a16:colId xmlns:a16="http://schemas.microsoft.com/office/drawing/2014/main" val="1249289114"/>
                    </a:ext>
                  </a:extLst>
                </a:gridCol>
                <a:gridCol w="881187">
                  <a:extLst>
                    <a:ext uri="{9D8B030D-6E8A-4147-A177-3AD203B41FA5}">
                      <a16:colId xmlns:a16="http://schemas.microsoft.com/office/drawing/2014/main" val="1074940571"/>
                    </a:ext>
                  </a:extLst>
                </a:gridCol>
                <a:gridCol w="926785">
                  <a:extLst>
                    <a:ext uri="{9D8B030D-6E8A-4147-A177-3AD203B41FA5}">
                      <a16:colId xmlns:a16="http://schemas.microsoft.com/office/drawing/2014/main" val="8461127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Белки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Жиры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Углеводы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Калорийность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</a:t>
                      </a:r>
                      <a:endParaRPr lang="en-US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  <a:endParaRPr lang="en-US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 </a:t>
                      </a:r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B2</a:t>
                      </a:r>
                      <a:endParaRPr lang="en-US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 А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 Е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 С 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55757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ккал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34747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53,93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7,08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0,94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0,02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25,01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0,11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30,1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4258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ВитаминРР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В-каротин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Калий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Магний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Натрий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Пищевые волокна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РЭ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Фосфор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12005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мкг</a:t>
                      </a:r>
                      <a:endParaRPr lang="ru-RU" sz="105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мг</a:t>
                      </a:r>
                      <a:endParaRPr lang="ru-RU" sz="105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27263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26,63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4,91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25,01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8,75</a:t>
                      </a:r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3206142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601405" y="3539704"/>
            <a:ext cx="21125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Пищевая ценность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64322" y="5395022"/>
            <a:ext cx="72096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Хлебобулочные изделия: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Хлеб пшеничный высшего сорта с витаминами и железом, нарезают на ломтики. 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Фрукты: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Яблоко, замачивают в соленом растворе, промывают, отрезают ножку.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686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32"/>
          <a:stretch/>
        </p:blipFill>
        <p:spPr>
          <a:xfrm>
            <a:off x="7737231" y="2069817"/>
            <a:ext cx="2708029" cy="3946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944" y="2065513"/>
            <a:ext cx="2963009" cy="39506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438990" y="422030"/>
            <a:ext cx="73318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Приятного аппетита!</a:t>
            </a:r>
            <a:endParaRPr lang="ru-RU" sz="5400" b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3210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630</Words>
  <Application>Microsoft Office PowerPoint</Application>
  <PresentationFormat>Широкоэкранный</PresentationFormat>
  <Paragraphs>284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Bahnschrift SemiLight Condensed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Бондаренко</dc:creator>
  <cp:lastModifiedBy>Бондаренко</cp:lastModifiedBy>
  <cp:revision>9</cp:revision>
  <dcterms:created xsi:type="dcterms:W3CDTF">2024-03-14T00:18:54Z</dcterms:created>
  <dcterms:modified xsi:type="dcterms:W3CDTF">2024-03-14T01:48:41Z</dcterms:modified>
</cp:coreProperties>
</file>